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48" r:id="rId3"/>
    <p:sldId id="451" r:id="rId4"/>
    <p:sldId id="452" r:id="rId5"/>
    <p:sldId id="453" r:id="rId6"/>
    <p:sldId id="454" r:id="rId7"/>
    <p:sldId id="457" r:id="rId8"/>
    <p:sldId id="460" r:id="rId9"/>
    <p:sldId id="458" r:id="rId10"/>
    <p:sldId id="461" r:id="rId11"/>
  </p:sldIdLst>
  <p:sldSz cx="10693400" cy="7561263"/>
  <p:notesSz cx="6797675" cy="9874250"/>
  <p:defaultTextStyle>
    <a:defPPr>
      <a:defRPr lang="ru-RU"/>
    </a:defPPr>
    <a:lvl1pPr marL="0" algn="l" defTabSz="10375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18776" algn="l" defTabSz="10375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37546" algn="l" defTabSz="10375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56323" algn="l" defTabSz="10375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75100" algn="l" defTabSz="10375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593870" algn="l" defTabSz="10375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12643" algn="l" defTabSz="10375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31422" algn="l" defTabSz="10375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50194" algn="l" defTabSz="10375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12AE19"/>
    <a:srgbClr val="0E8C14"/>
    <a:srgbClr val="77933C"/>
    <a:srgbClr val="006DEC"/>
    <a:srgbClr val="315683"/>
    <a:srgbClr val="370000"/>
    <a:srgbClr val="475647"/>
    <a:srgbClr val="634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3678" autoAdjust="0"/>
  </p:normalViewPr>
  <p:slideViewPr>
    <p:cSldViewPr>
      <p:cViewPr>
        <p:scale>
          <a:sx n="91" d="100"/>
          <a:sy n="91" d="100"/>
        </p:scale>
        <p:origin x="-126" y="-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\Desktop\Documents\&#1052;&#1086;&#1085;&#1080;&#1090;&#1086;&#1088;&#1080;&#1085;&#1075;\2015%20&#1075;&#1086;&#1076;\06_&#1080;&#1102;&#1085;&#1100;_2015\&#1048;&#1090;&#1086;&#1075;&#1080;_&#1103;&#1085;&#1074;&#1072;&#1088;&#1100;-&#1080;&#1102;&#1085;&#1100;_2015_&#1085;&#1072;_&#1089;&#1072;&#1081;&#1090;_&#1088;&#1072;&#1089;&#1095;&#1077;&#1090;_&#1087;&#1086;&#1089;&#1077;&#1083;&#1077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33677260836509"/>
          <c:y val="2.4250777691367627E-2"/>
          <c:w val="0.7805582879798626"/>
          <c:h val="0.90415075408287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Лист1!$O$4</c:f>
              <c:strCache>
                <c:ptCount val="1"/>
                <c:pt idx="0">
                  <c:v>выполнено</c:v>
                </c:pt>
              </c:strCache>
            </c:strRef>
          </c:tx>
          <c:spPr>
            <a:solidFill>
              <a:srgbClr val="12AE19"/>
            </a:solidFill>
          </c:spPr>
          <c:invertIfNegative val="0"/>
          <c:cat>
            <c:strRef>
              <c:f>Лист1!$N$5:$N$10</c:f>
              <c:strCache>
                <c:ptCount val="6"/>
                <c:pt idx="0">
                  <c:v>ОРТ</c:v>
                </c:pt>
                <c:pt idx="1">
                  <c:v>Поголовье коров</c:v>
                </c:pt>
                <c:pt idx="2">
                  <c:v>Закупки скота</c:v>
                </c:pt>
                <c:pt idx="3">
                  <c:v>Закупки молока</c:v>
                </c:pt>
                <c:pt idx="4">
                  <c:v>Доходы</c:v>
                </c:pt>
                <c:pt idx="5">
                  <c:v>Отгрузка</c:v>
                </c:pt>
              </c:strCache>
            </c:strRef>
          </c:cat>
          <c:val>
            <c:numRef>
              <c:f>Лист1!$O$5:$O$10</c:f>
              <c:numCache>
                <c:formatCode>General</c:formatCode>
                <c:ptCount val="6"/>
                <c:pt idx="0">
                  <c:v>131</c:v>
                </c:pt>
                <c:pt idx="1">
                  <c:v>218</c:v>
                </c:pt>
                <c:pt idx="2">
                  <c:v>224</c:v>
                </c:pt>
                <c:pt idx="3">
                  <c:v>192</c:v>
                </c:pt>
                <c:pt idx="4">
                  <c:v>134</c:v>
                </c:pt>
                <c:pt idx="5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Лист1!$P$4</c:f>
              <c:strCache>
                <c:ptCount val="1"/>
                <c:pt idx="0">
                  <c:v>не выполнено</c:v>
                </c:pt>
              </c:strCache>
            </c:strRef>
          </c:tx>
          <c:invertIfNegative val="0"/>
          <c:cat>
            <c:strRef>
              <c:f>Лист1!$N$5:$N$10</c:f>
              <c:strCache>
                <c:ptCount val="6"/>
                <c:pt idx="0">
                  <c:v>ОРТ</c:v>
                </c:pt>
                <c:pt idx="1">
                  <c:v>Поголовье коров</c:v>
                </c:pt>
                <c:pt idx="2">
                  <c:v>Закупки скота</c:v>
                </c:pt>
                <c:pt idx="3">
                  <c:v>Закупки молока</c:v>
                </c:pt>
                <c:pt idx="4">
                  <c:v>Доходы</c:v>
                </c:pt>
                <c:pt idx="5">
                  <c:v>Отгрузка</c:v>
                </c:pt>
              </c:strCache>
            </c:strRef>
          </c:cat>
          <c:val>
            <c:numRef>
              <c:f>Лист1!$P$5:$P$10</c:f>
              <c:numCache>
                <c:formatCode>General</c:formatCode>
                <c:ptCount val="6"/>
                <c:pt idx="0">
                  <c:v>173</c:v>
                </c:pt>
                <c:pt idx="1">
                  <c:v>84</c:v>
                </c:pt>
                <c:pt idx="2">
                  <c:v>35</c:v>
                </c:pt>
                <c:pt idx="3">
                  <c:v>48</c:v>
                </c:pt>
                <c:pt idx="4">
                  <c:v>170</c:v>
                </c:pt>
                <c:pt idx="5">
                  <c:v>70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5762432"/>
        <c:axId val="41202752"/>
      </c:barChart>
      <c:catAx>
        <c:axId val="95762432"/>
        <c:scaling>
          <c:orientation val="minMax"/>
        </c:scaling>
        <c:delete val="0"/>
        <c:axPos val="l"/>
        <c:majorTickMark val="out"/>
        <c:minorTickMark val="none"/>
        <c:tickLblPos val="nextTo"/>
        <c:crossAx val="41202752"/>
        <c:crosses val="autoZero"/>
        <c:auto val="1"/>
        <c:lblAlgn val="ctr"/>
        <c:lblOffset val="100"/>
        <c:noMultiLvlLbl val="0"/>
      </c:catAx>
      <c:valAx>
        <c:axId val="4120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762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85479-FE23-4B7C-A5BF-1F58145E4567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41363"/>
            <a:ext cx="52324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FFEF-161C-4DFE-959B-16BE7A0FF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8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5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4774" algn="l" defTabSz="9095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09562" algn="l" defTabSz="9095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4356" algn="l" defTabSz="9095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19142" algn="l" defTabSz="9095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73932" algn="l" defTabSz="9095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28718" algn="l" defTabSz="9095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83502" algn="l" defTabSz="9095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38289" algn="l" defTabSz="90956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92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6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3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0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AFA9-7C1D-45BB-A407-4581576C0E9F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8E4B-DC8D-4355-A2FC-4EAC9A723C39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706B-8BC1-4F4D-8E26-E4210EA1F9BE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21E6-B80F-4362-BE3C-111A413CDFBD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45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7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75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6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5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3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2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1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0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31B9-3E53-45C7-9782-F4811C325085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816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92A2-CC93-4368-AD1C-5B31B72B64A2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776" indent="0">
              <a:buNone/>
              <a:defRPr sz="2300" b="1"/>
            </a:lvl2pPr>
            <a:lvl3pPr marL="1037546" indent="0">
              <a:buNone/>
              <a:defRPr sz="2100" b="1"/>
            </a:lvl3pPr>
            <a:lvl4pPr marL="1556323" indent="0">
              <a:buNone/>
              <a:defRPr sz="1800" b="1"/>
            </a:lvl4pPr>
            <a:lvl5pPr marL="2075100" indent="0">
              <a:buNone/>
              <a:defRPr sz="1800" b="1"/>
            </a:lvl5pPr>
            <a:lvl6pPr marL="2593870" indent="0">
              <a:buNone/>
              <a:defRPr sz="1800" b="1"/>
            </a:lvl6pPr>
            <a:lvl7pPr marL="3112643" indent="0">
              <a:buNone/>
              <a:defRPr sz="1800" b="1"/>
            </a:lvl7pPr>
            <a:lvl8pPr marL="3631422" indent="0">
              <a:buNone/>
              <a:defRPr sz="1800" b="1"/>
            </a:lvl8pPr>
            <a:lvl9pPr marL="415019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35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776" indent="0">
              <a:buNone/>
              <a:defRPr sz="2300" b="1"/>
            </a:lvl2pPr>
            <a:lvl3pPr marL="1037546" indent="0">
              <a:buNone/>
              <a:defRPr sz="2100" b="1"/>
            </a:lvl3pPr>
            <a:lvl4pPr marL="1556323" indent="0">
              <a:buNone/>
              <a:defRPr sz="1800" b="1"/>
            </a:lvl4pPr>
            <a:lvl5pPr marL="2075100" indent="0">
              <a:buNone/>
              <a:defRPr sz="1800" b="1"/>
            </a:lvl5pPr>
            <a:lvl6pPr marL="2593870" indent="0">
              <a:buNone/>
              <a:defRPr sz="1800" b="1"/>
            </a:lvl6pPr>
            <a:lvl7pPr marL="3112643" indent="0">
              <a:buNone/>
              <a:defRPr sz="1800" b="1"/>
            </a:lvl7pPr>
            <a:lvl8pPr marL="3631422" indent="0">
              <a:buNone/>
              <a:defRPr sz="1800" b="1"/>
            </a:lvl8pPr>
            <a:lvl9pPr marL="415019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35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F6F-D6E1-4202-B75D-44D8C96A9744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E93A-5AC4-49DF-99B3-58B41FE6B0E0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6EB8-56AF-4733-BABC-5E5F7309AC60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6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6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8776" indent="0">
              <a:buNone/>
              <a:defRPr sz="1400"/>
            </a:lvl2pPr>
            <a:lvl3pPr marL="1037546" indent="0">
              <a:buNone/>
              <a:defRPr sz="1100"/>
            </a:lvl3pPr>
            <a:lvl4pPr marL="1556323" indent="0">
              <a:buNone/>
              <a:defRPr sz="1000"/>
            </a:lvl4pPr>
            <a:lvl5pPr marL="2075100" indent="0">
              <a:buNone/>
              <a:defRPr sz="1000"/>
            </a:lvl5pPr>
            <a:lvl6pPr marL="2593870" indent="0">
              <a:buNone/>
              <a:defRPr sz="1000"/>
            </a:lvl6pPr>
            <a:lvl7pPr marL="3112643" indent="0">
              <a:buNone/>
              <a:defRPr sz="1000"/>
            </a:lvl7pPr>
            <a:lvl8pPr marL="3631422" indent="0">
              <a:buNone/>
              <a:defRPr sz="1000"/>
            </a:lvl8pPr>
            <a:lvl9pPr marL="415019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7FBA-C09C-4270-A3E0-057F616A521F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18776" indent="0">
              <a:buNone/>
              <a:defRPr sz="3200"/>
            </a:lvl2pPr>
            <a:lvl3pPr marL="1037546" indent="0">
              <a:buNone/>
              <a:defRPr sz="2700"/>
            </a:lvl3pPr>
            <a:lvl4pPr marL="1556323" indent="0">
              <a:buNone/>
              <a:defRPr sz="2300"/>
            </a:lvl4pPr>
            <a:lvl5pPr marL="2075100" indent="0">
              <a:buNone/>
              <a:defRPr sz="2300"/>
            </a:lvl5pPr>
            <a:lvl6pPr marL="2593870" indent="0">
              <a:buNone/>
              <a:defRPr sz="2300"/>
            </a:lvl6pPr>
            <a:lvl7pPr marL="3112643" indent="0">
              <a:buNone/>
              <a:defRPr sz="2300"/>
            </a:lvl7pPr>
            <a:lvl8pPr marL="3631422" indent="0">
              <a:buNone/>
              <a:defRPr sz="2300"/>
            </a:lvl8pPr>
            <a:lvl9pPr marL="4150194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8776" indent="0">
              <a:buNone/>
              <a:defRPr sz="1400"/>
            </a:lvl2pPr>
            <a:lvl3pPr marL="1037546" indent="0">
              <a:buNone/>
              <a:defRPr sz="1100"/>
            </a:lvl3pPr>
            <a:lvl4pPr marL="1556323" indent="0">
              <a:buNone/>
              <a:defRPr sz="1000"/>
            </a:lvl4pPr>
            <a:lvl5pPr marL="2075100" indent="0">
              <a:buNone/>
              <a:defRPr sz="1000"/>
            </a:lvl5pPr>
            <a:lvl6pPr marL="2593870" indent="0">
              <a:buNone/>
              <a:defRPr sz="1000"/>
            </a:lvl6pPr>
            <a:lvl7pPr marL="3112643" indent="0">
              <a:buNone/>
              <a:defRPr sz="1000"/>
            </a:lvl7pPr>
            <a:lvl8pPr marL="3631422" indent="0">
              <a:buNone/>
              <a:defRPr sz="1000"/>
            </a:lvl8pPr>
            <a:lvl9pPr marL="415019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A5D4-1132-4A5F-957E-61FFA5252948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3758" tIns="51879" rIns="103758" bIns="5187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3758" tIns="51879" rIns="103758" bIns="5187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204"/>
            <a:ext cx="2495127" cy="402567"/>
          </a:xfrm>
          <a:prstGeom prst="rect">
            <a:avLst/>
          </a:prstGeom>
        </p:spPr>
        <p:txBody>
          <a:bodyPr vert="horz" lIns="103758" tIns="51879" rIns="103758" bIns="5187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3485D-C7F4-418B-BC20-4C84E9895123}" type="datetime1">
              <a:rPr lang="ru-RU" smtClean="0"/>
              <a:t>17.08.2015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204"/>
            <a:ext cx="3386243" cy="402567"/>
          </a:xfrm>
          <a:prstGeom prst="rect">
            <a:avLst/>
          </a:prstGeom>
        </p:spPr>
        <p:txBody>
          <a:bodyPr vert="horz" lIns="103758" tIns="51879" rIns="103758" bIns="5187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04"/>
            <a:ext cx="2495127" cy="402567"/>
          </a:xfrm>
          <a:prstGeom prst="rect">
            <a:avLst/>
          </a:prstGeom>
        </p:spPr>
        <p:txBody>
          <a:bodyPr vert="horz" lIns="103758" tIns="51879" rIns="103758" bIns="5187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94F8-5897-45E3-9422-1E32F7B71C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3754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077" indent="-389077" algn="l" defTabSz="103754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3009" indent="-324242" algn="l" defTabSz="103754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935" indent="-259386" algn="l" defTabSz="103754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5712" indent="-259386" algn="l" defTabSz="103754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82" indent="-259386" algn="l" defTabSz="103754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3260" indent="-259386" algn="l" defTabSz="103754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2034" indent="-259386" algn="l" defTabSz="103754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0807" indent="-259386" algn="l" defTabSz="103754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9587" indent="-259386" algn="l" defTabSz="103754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75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76" algn="l" defTabSz="10375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546" algn="l" defTabSz="10375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323" algn="l" defTabSz="10375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100" algn="l" defTabSz="10375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870" algn="l" defTabSz="10375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43" algn="l" defTabSz="10375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1422" algn="l" defTabSz="10375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194" algn="l" defTabSz="10375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kaso@e-sam.ru" TargetMode="External"/><Relationship Id="rId2" Type="http://schemas.openxmlformats.org/officeDocument/2006/relationships/hyperlink" Target="http://www.ikaso63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b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" y="1112"/>
            <a:ext cx="10692384" cy="7559040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46299" y="2358158"/>
            <a:ext cx="8558109" cy="21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59" tIns="45481" rIns="90959" bIns="45481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О системе предоставления местным бюджетам стимулирующих субсидий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89051" y="208731"/>
            <a:ext cx="9561549" cy="707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959" tIns="45481" rIns="90959" bIns="45481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sz="2600" kern="100" cap="all" spc="-21" dirty="0">
                <a:solidFill>
                  <a:schemeClr val="bg1"/>
                </a:solidFill>
                <a:cs typeface="Arial" pitchFamily="34" charset="0"/>
              </a:rPr>
              <a:t>Министерство экономического развития,</a:t>
            </a:r>
          </a:p>
          <a:p>
            <a:pPr>
              <a:lnSpc>
                <a:spcPts val="2400"/>
              </a:lnSpc>
              <a:defRPr/>
            </a:pPr>
            <a:r>
              <a:rPr lang="ru-RU" sz="2600" kern="100" cap="all" spc="-21" dirty="0">
                <a:solidFill>
                  <a:schemeClr val="bg1"/>
                </a:solidFill>
                <a:cs typeface="Arial" pitchFamily="34" charset="0"/>
              </a:rPr>
              <a:t>инвестиций и торговли Самарской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\Desktop\5502ad4e52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327"/>
            <a:ext cx="10693400" cy="65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0436" y="1260351"/>
            <a:ext cx="7722964" cy="5494028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rgbClr val="376092"/>
                </a:solidFill>
              </a:rPr>
              <a:t>Спасибо за внимание!</a:t>
            </a:r>
            <a:endParaRPr lang="ru-RU" sz="6000" dirty="0">
              <a:solidFill>
                <a:srgbClr val="37609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8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227" y="0"/>
            <a:ext cx="9433049" cy="11163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Нормативно-правовая база,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регламентирующая систему «стимулирующих субсидий»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78259"/>
            <a:ext cx="10567680" cy="57956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1373" y="1398867"/>
            <a:ext cx="9263029" cy="1270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dirty="0"/>
              <a:t>Постановление Правительства Самарской области от 12.12.2012 № 742 </a:t>
            </a:r>
            <a:endParaRPr lang="ru-RU" sz="1600" dirty="0" smtClean="0"/>
          </a:p>
          <a:p>
            <a:pPr algn="ctr"/>
            <a:r>
              <a:rPr lang="ru-RU" sz="1600" dirty="0" smtClean="0"/>
              <a:t>«</a:t>
            </a:r>
            <a:r>
              <a:rPr lang="ru-RU" sz="1600" dirty="0"/>
              <a:t>О предоставлении из областного бюджета субсидий местным бюджетам для софинансирования расходных обязательств по вопросам местного значения, предоставляемых с учетом выполнения показателей социально-экономического развития»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1373" y="2907318"/>
            <a:ext cx="9288624" cy="1429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dirty="0"/>
              <a:t>Постановление правительства Самарской области от 29.12.2012 № 831 </a:t>
            </a:r>
            <a:endParaRPr lang="ru-RU" sz="1600" dirty="0" smtClean="0"/>
          </a:p>
          <a:p>
            <a:pPr algn="ctr"/>
            <a:r>
              <a:rPr lang="ru-RU" sz="1600" dirty="0" smtClean="0"/>
              <a:t>«</a:t>
            </a:r>
            <a:r>
              <a:rPr lang="ru-RU" sz="1600" dirty="0"/>
              <a:t>Об утверждении Порядка представления отчетных данных и прогнозных значений социально-экономических показателей, оцениваемых при предоставлении из областного бюджета субсидий местным бюджетам для софинансирования расходных обязательств по вопросам местного значения, предоставляемых с учетом выполнения показателей социально-экономического развития»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6968" y="4495161"/>
            <a:ext cx="9263029" cy="873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dirty="0"/>
              <a:t>Распоряжение Правительства Самарской области  от 29.12.2012 № 615-р </a:t>
            </a:r>
            <a:endParaRPr lang="ru-RU" sz="1600" dirty="0" smtClean="0"/>
          </a:p>
          <a:p>
            <a:pPr algn="ctr"/>
            <a:r>
              <a:rPr lang="ru-RU" sz="1600" dirty="0" smtClean="0"/>
              <a:t>«</a:t>
            </a:r>
            <a:r>
              <a:rPr lang="ru-RU" sz="1600" dirty="0"/>
              <a:t>Об утверждении форм регионального наблюдения»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5186" y="5513274"/>
            <a:ext cx="9263029" cy="1443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1600" dirty="0"/>
              <a:t>Распоряжение Правительства Самарской области от 23.12.2014 № 995-р </a:t>
            </a:r>
            <a:endParaRPr lang="ru-RU" sz="1600" dirty="0" smtClean="0"/>
          </a:p>
          <a:p>
            <a:pPr algn="ctr"/>
            <a:r>
              <a:rPr lang="ru-RU" sz="1600" dirty="0" smtClean="0"/>
              <a:t>«</a:t>
            </a:r>
            <a:r>
              <a:rPr lang="ru-RU" sz="1600" dirty="0"/>
              <a:t>Об утверждении прогнозных значений социально-экономических показателей, оцениваемых при предоставлении из областного бюджета субсидий местным бюджетам для софинансирования расходных обязательств по вопросам местного значения, предоставляемых с учётом выполнения </a:t>
            </a:r>
            <a:r>
              <a:rPr lang="ru-RU" sz="1600" dirty="0" smtClean="0"/>
              <a:t>показателей социально-экономического </a:t>
            </a:r>
            <a:r>
              <a:rPr lang="ru-RU" sz="1600" dirty="0"/>
              <a:t>развития, на 2015 год»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284" y="0"/>
            <a:ext cx="8556446" cy="118834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Количество установленных показателей, оцениваемых при предоставлении «стимулирующих субсидий», на 2015 год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2332720"/>
              </p:ext>
            </p:extLst>
          </p:nvPr>
        </p:nvGraphicFramePr>
        <p:xfrm>
          <a:off x="-1" y="1332362"/>
          <a:ext cx="10693400" cy="568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350"/>
                <a:gridCol w="2529335"/>
                <a:gridCol w="2952328"/>
                <a:gridCol w="2538387"/>
              </a:tblGrid>
              <a:tr h="1819257"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Городские округа</a:t>
                      </a:r>
                      <a:endParaRPr lang="ru-RU" sz="28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Муниципальные районы</a:t>
                      </a:r>
                      <a:endParaRPr lang="ru-RU" sz="28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Городские/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сельские поселения</a:t>
                      </a:r>
                      <a:endParaRPr lang="ru-RU" sz="2800" dirty="0"/>
                    </a:p>
                  </a:txBody>
                  <a:tcPr marL="106934" marR="106934" marT="50408" marB="50408" anchor="ctr"/>
                </a:tc>
              </a:tr>
              <a:tr h="9673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ВСЕГО</a:t>
                      </a:r>
                      <a:endParaRPr lang="ru-RU" sz="2400" b="1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9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15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</a:tr>
              <a:tr h="9673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ЕЖЕМЕСЯЧНЫЕ</a:t>
                      </a:r>
                      <a:endParaRPr lang="ru-RU" sz="2400" b="1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</a:tr>
              <a:tr h="9673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КВАРТАЛЬНЫЕ</a:t>
                      </a:r>
                      <a:endParaRPr lang="ru-RU" sz="2400" b="1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2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2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</a:tr>
              <a:tr h="9673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ГОДОВЫЕ</a:t>
                      </a:r>
                      <a:endParaRPr lang="ru-RU" sz="2400" b="1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</a:t>
                      </a:r>
                      <a:endParaRPr lang="ru-RU" sz="5400" dirty="0"/>
                    </a:p>
                  </a:txBody>
                  <a:tcPr marL="106934" marR="106934" marT="50408" marB="50408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228" y="0"/>
            <a:ext cx="9595172" cy="972319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</a:rPr>
              <a:t>Перечень показателей, оцениваемых при предоставлении «стимулирующих субсидий</a:t>
            </a:r>
            <a:r>
              <a:rPr lang="ru-RU" sz="2500" b="1" dirty="0" smtClean="0">
                <a:solidFill>
                  <a:schemeClr val="bg1"/>
                </a:solidFill>
              </a:rPr>
              <a:t>» по городским и сельским поселениям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16335"/>
            <a:ext cx="10693400" cy="63367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100" dirty="0" smtClean="0">
                <a:latin typeface="+mj-lt"/>
                <a:cs typeface="Times New Roman" panose="02020603050405020304" pitchFamily="18" charset="0"/>
              </a:rPr>
              <a:t>Объем </a:t>
            </a:r>
            <a:r>
              <a:rPr lang="ru-RU" sz="3100" dirty="0">
                <a:latin typeface="+mj-lt"/>
                <a:cs typeface="Times New Roman" panose="02020603050405020304" pitchFamily="18" charset="0"/>
              </a:rPr>
              <a:t>отгруженных товаров собственного производства, выполнения работ и услуг собственными силами по видам экономической деятельности «Обрабатывающие производства», «Производство и распределение электроэнергии, газа и воды»;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100" dirty="0">
                <a:latin typeface="+mj-lt"/>
                <a:cs typeface="Times New Roman" panose="02020603050405020304" pitchFamily="18" charset="0"/>
              </a:rPr>
              <a:t>Объем поступления в местный бюджет (консолидированный бюджет муниципального района) собственных доходов, за исключением безвозмездных поступлений, доходов от продажи материальных и нематериальных активов, доходов от уплаты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3100" dirty="0" err="1">
                <a:latin typeface="+mj-lt"/>
                <a:cs typeface="Times New Roman" panose="02020603050405020304" pitchFamily="18" charset="0"/>
              </a:rPr>
              <a:t>инжекторных</a:t>
            </a:r>
            <a:r>
              <a:rPr lang="ru-RU" sz="3100" dirty="0">
                <a:latin typeface="+mj-lt"/>
                <a:cs typeface="Times New Roman" panose="02020603050405020304" pitchFamily="18" charset="0"/>
              </a:rPr>
              <a:t>) двигателей, подлежащих зачислению в консолидированные бюджеты субъектов Российской Федерации;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100" dirty="0">
                <a:latin typeface="+mj-lt"/>
                <a:cs typeface="Times New Roman" panose="02020603050405020304" pitchFamily="18" charset="0"/>
              </a:rPr>
              <a:t>Объем закупок молока во всех категориях хозяйств;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100" dirty="0">
                <a:latin typeface="+mj-lt"/>
                <a:cs typeface="Times New Roman" panose="02020603050405020304" pitchFamily="18" charset="0"/>
              </a:rPr>
              <a:t>Объем закупок скота и птицы во всех категориях хозяйств</a:t>
            </a:r>
            <a:r>
              <a:rPr lang="ru-RU" sz="31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000" dirty="0">
                <a:latin typeface="+mj-lt"/>
                <a:cs typeface="Times New Roman" panose="02020603050405020304" pitchFamily="18" charset="0"/>
              </a:rPr>
              <a:t>Оборот розничной торговли;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000" dirty="0">
                <a:latin typeface="+mj-lt"/>
                <a:cs typeface="Times New Roman" panose="02020603050405020304" pitchFamily="18" charset="0"/>
              </a:rPr>
              <a:t>Поголовье коров;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000" dirty="0">
                <a:latin typeface="+mj-lt"/>
                <a:cs typeface="Times New Roman" panose="02020603050405020304" pitchFamily="18" charset="0"/>
              </a:rPr>
              <a:t>Степень обеспеченности общедомовыми приборами учета многоквартирных домов.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5441" y="1116335"/>
            <a:ext cx="28083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ЕЖЕМЕСЯЧНЫЕ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34537" y="4932759"/>
            <a:ext cx="28083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КВАРТАЛЬНЫЕ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34537" y="5940871"/>
            <a:ext cx="28083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ГОДОВЫЕ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6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14252" y="0"/>
            <a:ext cx="9379148" cy="118834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Итоги выполнения поселениями Самарской области показателей, оцениваемых при предоставлении «стимулирующих субсидий»,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за 1 полугодие 2015 года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081657"/>
              </p:ext>
            </p:extLst>
          </p:nvPr>
        </p:nvGraphicFramePr>
        <p:xfrm>
          <a:off x="0" y="1188343"/>
          <a:ext cx="102432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6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260" y="0"/>
            <a:ext cx="9013001" cy="1116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Корректировка показателей, оцениваемых при предоставлении «стимулирующих субсидий» (курируемых МЭРИТ СО)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34670" y="1476375"/>
            <a:ext cx="9624060" cy="5278004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Проводится не чаще 1 раза в квартал, после получения факта за квартал (нарастающим итогом);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u="sng" dirty="0" smtClean="0"/>
              <a:t>Обязательные условия</a:t>
            </a:r>
            <a:r>
              <a:rPr lang="ru-RU" dirty="0" smtClean="0"/>
              <a:t>:</a:t>
            </a:r>
          </a:p>
          <a:p>
            <a:pPr marL="742950" indent="-742950">
              <a:spcAft>
                <a:spcPts val="1200"/>
              </a:spcAft>
              <a:buAutoNum type="arabicParenR"/>
            </a:pPr>
            <a:r>
              <a:rPr lang="ru-RU" dirty="0" smtClean="0"/>
              <a:t>наличие значительных отклонений по исполнению показателя – </a:t>
            </a:r>
            <a:r>
              <a:rPr lang="ru-RU" b="1" dirty="0" smtClean="0"/>
              <a:t>менее 90% и выше 120%</a:t>
            </a:r>
            <a:r>
              <a:rPr lang="ru-RU" b="1" i="1" dirty="0" smtClean="0"/>
              <a:t>;</a:t>
            </a:r>
            <a:endParaRPr lang="ru-RU" b="1" dirty="0" smtClean="0"/>
          </a:p>
          <a:p>
            <a:pPr marL="742950" indent="-742950">
              <a:spcAft>
                <a:spcPts val="1200"/>
              </a:spcAft>
              <a:buAutoNum type="arabicParenR"/>
            </a:pPr>
            <a:r>
              <a:rPr lang="ru-RU" dirty="0" smtClean="0"/>
              <a:t>представление обоснований с подтверждающими документами от предприятий, налоговых и статистических органов.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52" y="108224"/>
            <a:ext cx="8844478" cy="100811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 мерах господдержки малого и среднего предпринимательства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332359"/>
            <a:ext cx="962406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Предоставление </a:t>
            </a:r>
            <a:r>
              <a:rPr lang="ru-RU" b="1" dirty="0"/>
              <a:t>субсидий в рамках областной госпрограммы «Развитие предпринимательства, торговли и туризма в Самарской области»: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создание собственного бизнеса для начинающих предпринимателей до 500 тыс. рублей;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уплату лизинговых платежей до 3-х млн. рублей (не более 30% от суммы договора лизинга);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возмещение затрат на модернизацию производства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/>
              <a:t>5 млн. </a:t>
            </a:r>
            <a:r>
              <a:rPr lang="ru-RU" dirty="0" smtClean="0"/>
              <a:t>рублей (50</a:t>
            </a:r>
            <a:r>
              <a:rPr lang="ru-RU" dirty="0"/>
              <a:t>% от фактически произведенных затрат);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- на уплату процентов по кредитам, привлеченным в российских кредитных организациях (на строительство (реконструкцию) производственных зданий, строений, сооружений или на модернизацию производственного оборудования</a:t>
            </a:r>
            <a:r>
              <a:rPr lang="ru-RU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9714" y="6228903"/>
            <a:ext cx="9344024" cy="1093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243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4F81BD">
                  <a:lumMod val="50000"/>
                </a:srgbClr>
              </a:solidFill>
            </a:endParaRPr>
          </a:p>
          <a:p>
            <a:pPr indent="452438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На </a:t>
            </a:r>
            <a:r>
              <a:rPr lang="ru-RU" b="1" i="1" dirty="0">
                <a:solidFill>
                  <a:srgbClr val="FF0000"/>
                </a:solidFill>
              </a:rPr>
              <a:t>2015 год </a:t>
            </a:r>
            <a:r>
              <a:rPr lang="ru-RU" i="1" dirty="0">
                <a:solidFill>
                  <a:schemeClr val="tx1"/>
                </a:solidFill>
              </a:rPr>
              <a:t>выделено </a:t>
            </a:r>
            <a:r>
              <a:rPr lang="ru-RU" b="1" i="1" dirty="0">
                <a:solidFill>
                  <a:schemeClr val="tx1"/>
                </a:solidFill>
              </a:rPr>
              <a:t>613,0 млн. рублей</a:t>
            </a:r>
            <a:r>
              <a:rPr lang="ru-RU" i="1" dirty="0">
                <a:solidFill>
                  <a:schemeClr val="tx1"/>
                </a:solidFill>
              </a:rPr>
              <a:t>, в том </a:t>
            </a:r>
            <a:r>
              <a:rPr lang="ru-RU" i="1" dirty="0" smtClean="0">
                <a:solidFill>
                  <a:schemeClr val="tx1"/>
                </a:solidFill>
              </a:rPr>
              <a:t>числе</a:t>
            </a:r>
          </a:p>
          <a:p>
            <a:pPr indent="452438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190,0 млн. рублей </a:t>
            </a:r>
            <a:r>
              <a:rPr lang="ru-RU" i="1" dirty="0" smtClean="0">
                <a:solidFill>
                  <a:schemeClr val="tx1"/>
                </a:solidFill>
              </a:rPr>
              <a:t>– за счет средств областного бюджета,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423,0 млн. рублей </a:t>
            </a:r>
            <a:r>
              <a:rPr lang="ru-RU" i="1" dirty="0" smtClean="0">
                <a:solidFill>
                  <a:schemeClr val="tx1"/>
                </a:solidFill>
              </a:rPr>
              <a:t>–  за счет средств  федерального бюджета.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endParaRPr lang="ru-RU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-13009" y="6740377"/>
            <a:ext cx="10715692" cy="82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104306" tIns="52153" rIns="104306" bIns="52153" anchor="ctr" anchorCtr="0">
            <a:noAutofit/>
          </a:bodyPr>
          <a:lstStyle/>
          <a:p>
            <a:pPr algn="ctr">
              <a:defRPr/>
            </a:pPr>
            <a:r>
              <a:rPr lang="ru-RU" sz="1800" b="1" dirty="0">
                <a:latin typeface="Arial Narrow" pitchFamily="34" charset="0"/>
                <a:cs typeface="Times New Roman" pitchFamily="18" charset="0"/>
              </a:rPr>
              <a:t>443086, г. Самара, ул. </a:t>
            </a:r>
            <a:r>
              <a:rPr lang="ru-RU" sz="1800" b="1" dirty="0" err="1">
                <a:latin typeface="Arial Narrow" pitchFamily="34" charset="0"/>
                <a:cs typeface="Times New Roman" pitchFamily="18" charset="0"/>
              </a:rPr>
              <a:t>Ерошевского</a:t>
            </a:r>
            <a:r>
              <a:rPr lang="ru-RU" sz="1800" b="1" dirty="0">
                <a:latin typeface="Arial Narrow" pitchFamily="34" charset="0"/>
                <a:cs typeface="Times New Roman" pitchFamily="18" charset="0"/>
              </a:rPr>
              <a:t>, д. 3-А, офис 429 Телефоны: +7 (846) 334-47-00,  334-47-01, 334-47-05 </a:t>
            </a:r>
            <a:r>
              <a:rPr lang="ru-RU" sz="1800" b="1" dirty="0">
                <a:cs typeface="Times New Roman" pitchFamily="18" charset="0"/>
              </a:rPr>
              <a:t/>
            </a:r>
            <a:br>
              <a:rPr lang="ru-RU" sz="1800" b="1" dirty="0">
                <a:cs typeface="Times New Roman" pitchFamily="18" charset="0"/>
              </a:rPr>
            </a:br>
            <a:r>
              <a:rPr lang="ru-RU" sz="1800" b="1" dirty="0">
                <a:latin typeface="Arial Narrow" pitchFamily="34" charset="0"/>
                <a:cs typeface="Times New Roman" pitchFamily="18" charset="0"/>
                <a:hlinkClick r:id="rId2"/>
              </a:rPr>
              <a:t>www.ikaso63.ru</a:t>
            </a:r>
            <a:r>
              <a:rPr lang="ru-RU" sz="1800" b="1" dirty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ru-RU" sz="1800" b="1" dirty="0">
                <a:latin typeface="Arial Narrow" pitchFamily="34" charset="0"/>
                <a:cs typeface="Times New Roman" pitchFamily="18" charset="0"/>
                <a:hlinkClick r:id="rId3"/>
              </a:rPr>
              <a:t>ikaso@e-sam.ru</a:t>
            </a:r>
            <a:endParaRPr lang="ru-RU" sz="1800" b="1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5362" name="Рисунок 1" descr="hd_r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4" y="1102985"/>
            <a:ext cx="1804511" cy="116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1875220"/>
            <a:ext cx="8715074" cy="3955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02663" tIns="53385" rIns="102663" bIns="53385" anchor="ctr"/>
          <a:lstStyle/>
          <a:p>
            <a:pPr indent="50885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tabLst>
                <a:tab pos="0" algn="l"/>
                <a:tab pos="510663" algn="l"/>
                <a:tab pos="1023137" algn="l"/>
                <a:tab pos="1535610" algn="l"/>
                <a:tab pos="2048085" algn="l"/>
                <a:tab pos="2560558" algn="l"/>
                <a:tab pos="3073032" algn="l"/>
                <a:tab pos="3585505" algn="l"/>
                <a:tab pos="4097980" algn="l"/>
                <a:tab pos="4610453" algn="l"/>
                <a:tab pos="5122927" algn="l"/>
                <a:tab pos="5635400" algn="l"/>
                <a:tab pos="6147875" algn="l"/>
                <a:tab pos="6660348" algn="l"/>
                <a:tab pos="7172822" algn="l"/>
                <a:tab pos="7685295" algn="l"/>
                <a:tab pos="8197769" algn="l"/>
                <a:tab pos="8710243" algn="l"/>
                <a:tab pos="9222717" algn="l"/>
                <a:tab pos="9735190" algn="l"/>
                <a:tab pos="10247664" algn="l"/>
              </a:tabLs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Консультирование 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4329130"/>
            <a:ext cx="8715074" cy="3955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02663" tIns="53385" rIns="102663" bIns="53385" anchor="ctr"/>
          <a:lstStyle/>
          <a:p>
            <a:pPr indent="50885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tabLst>
                <a:tab pos="0" algn="l"/>
                <a:tab pos="510663" algn="l"/>
                <a:tab pos="1023137" algn="l"/>
                <a:tab pos="1535610" algn="l"/>
                <a:tab pos="2048085" algn="l"/>
                <a:tab pos="2560558" algn="l"/>
                <a:tab pos="3073032" algn="l"/>
                <a:tab pos="3585505" algn="l"/>
                <a:tab pos="4097980" algn="l"/>
                <a:tab pos="4610453" algn="l"/>
                <a:tab pos="5122927" algn="l"/>
                <a:tab pos="5635400" algn="l"/>
                <a:tab pos="6147875" algn="l"/>
                <a:tab pos="6660348" algn="l"/>
                <a:tab pos="7172822" algn="l"/>
                <a:tab pos="7685295" algn="l"/>
                <a:tab pos="8197769" algn="l"/>
                <a:tab pos="8710243" algn="l"/>
                <a:tab pos="9222717" algn="l"/>
                <a:tab pos="9735190" algn="l"/>
                <a:tab pos="10247664" algn="l"/>
              </a:tabLst>
              <a:defRPr/>
            </a:pPr>
            <a:r>
              <a:rPr lang="en-GB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круглых столов, внутрирегиональных деловых миссий 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3207193"/>
            <a:ext cx="8715074" cy="3955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02663" tIns="53385" rIns="102663" bIns="53385" anchor="ctr"/>
          <a:lstStyle/>
          <a:p>
            <a:pPr indent="50885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tabLst>
                <a:tab pos="0" algn="l"/>
                <a:tab pos="510663" algn="l"/>
                <a:tab pos="1023137" algn="l"/>
                <a:tab pos="1535610" algn="l"/>
                <a:tab pos="2048085" algn="l"/>
                <a:tab pos="2560558" algn="l"/>
                <a:tab pos="3073032" algn="l"/>
                <a:tab pos="3585505" algn="l"/>
                <a:tab pos="4097980" algn="l"/>
                <a:tab pos="4610453" algn="l"/>
                <a:tab pos="5122927" algn="l"/>
                <a:tab pos="5635400" algn="l"/>
                <a:tab pos="6147875" algn="l"/>
                <a:tab pos="6660348" algn="l"/>
                <a:tab pos="7172822" algn="l"/>
                <a:tab pos="7685295" algn="l"/>
                <a:tab pos="8197769" algn="l"/>
                <a:tab pos="8710243" algn="l"/>
                <a:tab pos="9222717" algn="l"/>
                <a:tab pos="9735190" algn="l"/>
                <a:tab pos="10247664" algn="l"/>
              </a:tabLs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Краткосрочное обучение, подготовка и повышение квалификации 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-29703" y="5634848"/>
            <a:ext cx="8744778" cy="3955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02663" tIns="53385" rIns="102663" bIns="53385" anchor="ctr"/>
          <a:lstStyle/>
          <a:p>
            <a:pPr indent="50885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tabLst>
                <a:tab pos="0" algn="l"/>
                <a:tab pos="510663" algn="l"/>
                <a:tab pos="1023137" algn="l"/>
                <a:tab pos="1535610" algn="l"/>
                <a:tab pos="2048085" algn="l"/>
                <a:tab pos="2560558" algn="l"/>
                <a:tab pos="3073032" algn="l"/>
                <a:tab pos="3585505" algn="l"/>
                <a:tab pos="4097980" algn="l"/>
                <a:tab pos="4610453" algn="l"/>
                <a:tab pos="5122927" algn="l"/>
                <a:tab pos="5635400" algn="l"/>
                <a:tab pos="6147875" algn="l"/>
                <a:tab pos="6660348" algn="l"/>
                <a:tab pos="7172822" algn="l"/>
                <a:tab pos="7685295" algn="l"/>
                <a:tab pos="8197769" algn="l"/>
                <a:tab pos="8710243" algn="l"/>
                <a:tab pos="9222717" algn="l"/>
                <a:tab pos="9735190" algn="l"/>
                <a:tab pos="10247664" algn="l"/>
              </a:tabLst>
              <a:defRPr/>
            </a:pPr>
            <a:r>
              <a:rPr lang="en-GB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 предоставление информационных ресурсов 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2" name="Прямоугольник 21"/>
          <p:cNvSpPr>
            <a:spLocks noChangeArrowheads="1"/>
          </p:cNvSpPr>
          <p:nvPr/>
        </p:nvSpPr>
        <p:spPr bwMode="auto">
          <a:xfrm>
            <a:off x="547667" y="2225278"/>
            <a:ext cx="9767009" cy="98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prstClr val="black"/>
                </a:solidFill>
                <a:cs typeface="Arial" charset="0"/>
              </a:rPr>
              <a:t>по вопросам предпринимательской деятельности и управления, бухгалтерского учета и аудита, оптимизации налогообложения, бизнес-планирования, правовым аспектам ведения бизнеса</a:t>
            </a:r>
          </a:p>
        </p:txBody>
      </p:sp>
      <p:sp>
        <p:nvSpPr>
          <p:cNvPr id="15373" name="Прямоугольник 22"/>
          <p:cNvSpPr>
            <a:spLocks noChangeArrowheads="1"/>
          </p:cNvSpPr>
          <p:nvPr/>
        </p:nvSpPr>
        <p:spPr bwMode="auto">
          <a:xfrm>
            <a:off x="547667" y="3672771"/>
            <a:ext cx="9796713" cy="69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prstClr val="black"/>
                </a:solidFill>
                <a:cs typeface="Arial" charset="0"/>
              </a:rPr>
              <a:t>предпринимателей и работников, занятых   на предприятиях малого и среднего бизнеса  и потенциальных предпринимателей</a:t>
            </a:r>
          </a:p>
        </p:txBody>
      </p:sp>
      <p:sp>
        <p:nvSpPr>
          <p:cNvPr id="15374" name="Прямоугольник 24"/>
          <p:cNvSpPr>
            <a:spLocks noChangeArrowheads="1"/>
          </p:cNvSpPr>
          <p:nvPr/>
        </p:nvSpPr>
        <p:spPr bwMode="auto">
          <a:xfrm>
            <a:off x="547667" y="6030414"/>
            <a:ext cx="9514526" cy="69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>
                <a:solidFill>
                  <a:prstClr val="black"/>
                </a:solidFill>
                <a:cs typeface="Arial" charset="0"/>
              </a:rPr>
              <a:t>по запросу предпринимателей готовится и предоставляется необходимая информация в печатном или электронном виде.</a:t>
            </a:r>
          </a:p>
        </p:txBody>
      </p:sp>
      <p:sp>
        <p:nvSpPr>
          <p:cNvPr id="15375" name="Прямоугольник 28"/>
          <p:cNvSpPr>
            <a:spLocks noChangeArrowheads="1"/>
          </p:cNvSpPr>
          <p:nvPr/>
        </p:nvSpPr>
        <p:spPr bwMode="auto">
          <a:xfrm>
            <a:off x="547667" y="4694942"/>
            <a:ext cx="9796713" cy="98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00">
                <a:solidFill>
                  <a:prstClr val="black"/>
                </a:solidFill>
                <a:cs typeface="Arial" charset="0"/>
              </a:rPr>
              <a:t>мероприятия, направленные на обсуждение актуальных проблем ведения бизнеса, содействие в продвижении товаров и услуг субъектов малого и среднего предпринимательства Самарской области</a:t>
            </a:r>
          </a:p>
        </p:txBody>
      </p:sp>
      <p:sp>
        <p:nvSpPr>
          <p:cNvPr id="15376" name="Прямоугольник 15"/>
          <p:cNvSpPr>
            <a:spLocks noChangeArrowheads="1"/>
          </p:cNvSpPr>
          <p:nvPr/>
        </p:nvSpPr>
        <p:spPr bwMode="auto">
          <a:xfrm>
            <a:off x="1017608" y="87515"/>
            <a:ext cx="9601782" cy="75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Государственное казенное учреждение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«</a:t>
            </a: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Информационно-консалтинговое агентство </a:t>
            </a: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Самарской области»</a:t>
            </a:r>
          </a:p>
        </p:txBody>
      </p:sp>
      <p:sp>
        <p:nvSpPr>
          <p:cNvPr id="15378" name="TextBox 19"/>
          <p:cNvSpPr txBox="1">
            <a:spLocks noChangeArrowheads="1"/>
          </p:cNvSpPr>
          <p:nvPr/>
        </p:nvSpPr>
        <p:spPr bwMode="auto">
          <a:xfrm>
            <a:off x="2066225" y="1006746"/>
            <a:ext cx="8636458" cy="65932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altLang="ru-RU" sz="1800" dirty="0">
                <a:solidFill>
                  <a:srgbClr val="FFFFFF"/>
                </a:solidFill>
                <a:latin typeface="Arial" charset="0"/>
              </a:rPr>
              <a:t>В соответствии с утвержденным государственным заданием ежегодно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altLang="ru-RU" sz="1800" dirty="0">
                <a:solidFill>
                  <a:srgbClr val="FFFFFF"/>
                </a:solidFill>
                <a:latin typeface="Arial" charset="0"/>
              </a:rPr>
              <a:t>агентство оказывает свыше 10 тысяч консультационных услуг:</a:t>
            </a:r>
          </a:p>
        </p:txBody>
      </p:sp>
    </p:spTree>
    <p:extLst>
      <p:ext uri="{BB962C8B-B14F-4D97-AF65-F5344CB8AC3E}">
        <p14:creationId xmlns:p14="http://schemas.microsoft.com/office/powerpoint/2010/main" val="12446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Овал 71"/>
          <p:cNvSpPr/>
          <p:nvPr/>
        </p:nvSpPr>
        <p:spPr>
          <a:xfrm>
            <a:off x="7910032" y="6006021"/>
            <a:ext cx="2136880" cy="729123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001888" y="5834899"/>
            <a:ext cx="1706694" cy="523604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8107124" y="4189487"/>
            <a:ext cx="1825727" cy="474043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132930" y="4183467"/>
            <a:ext cx="1437012" cy="181542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5001887" y="4395408"/>
            <a:ext cx="1825727" cy="241462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067482" y="2942029"/>
            <a:ext cx="1825727" cy="241462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091129" y="2523853"/>
            <a:ext cx="1825727" cy="241462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009575" y="2198989"/>
            <a:ext cx="1639933" cy="824408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Овал 90"/>
          <p:cNvSpPr/>
          <p:nvPr/>
        </p:nvSpPr>
        <p:spPr>
          <a:xfrm>
            <a:off x="2121936" y="5834899"/>
            <a:ext cx="1437012" cy="279648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Овал 82"/>
          <p:cNvSpPr/>
          <p:nvPr/>
        </p:nvSpPr>
        <p:spPr>
          <a:xfrm>
            <a:off x="1733443" y="4031415"/>
            <a:ext cx="2100864" cy="1258209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83577" y="-213501"/>
            <a:ext cx="9418664" cy="13234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08" tIns="45704" rIns="91408" bIns="45704">
            <a:spAutoFit/>
          </a:bodyPr>
          <a:lstStyle/>
          <a:p>
            <a:pPr defTabSz="1042688">
              <a:lnSpc>
                <a:spcPts val="2400"/>
              </a:lnSpc>
              <a:defRPr/>
            </a:pPr>
            <a:endParaRPr lang="ru-RU" sz="2600" kern="100" cap="all" spc="-21" dirty="0">
              <a:solidFill>
                <a:prstClr val="white"/>
              </a:solidFill>
              <a:cs typeface="Arial" pitchFamily="34" charset="0"/>
            </a:endParaRPr>
          </a:p>
          <a:p>
            <a:pPr defTabSz="1042688">
              <a:lnSpc>
                <a:spcPts val="2400"/>
              </a:lnSpc>
              <a:defRPr/>
            </a:pPr>
            <a:r>
              <a:rPr lang="ru-RU" sz="2400" kern="100" cap="all" spc="-21" dirty="0" smtClean="0">
                <a:solidFill>
                  <a:prstClr val="white"/>
                </a:solidFill>
                <a:cs typeface="Arial" pitchFamily="34" charset="0"/>
              </a:rPr>
              <a:t>Совокупный рейтинг муниципальных районов по </a:t>
            </a:r>
            <a:r>
              <a:rPr lang="ru-RU" sz="2400" kern="100" cap="all" spc="-21" dirty="0">
                <a:solidFill>
                  <a:prstClr val="white"/>
                </a:solidFill>
                <a:cs typeface="Arial" pitchFamily="34" charset="0"/>
              </a:rPr>
              <a:t>уровню и динамике </a:t>
            </a:r>
            <a:r>
              <a:rPr lang="ru-RU" sz="2400" kern="100" cap="all" spc="-21" dirty="0" smtClean="0">
                <a:solidFill>
                  <a:prstClr val="white"/>
                </a:solidFill>
                <a:cs typeface="Arial" pitchFamily="34" charset="0"/>
              </a:rPr>
              <a:t>развития за январь-июнь 2015 года </a:t>
            </a:r>
            <a:br>
              <a:rPr lang="ru-RU" sz="2400" kern="100" cap="all" spc="-21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sz="2000" kern="100" cap="all" spc="-21" dirty="0" smtClean="0">
                <a:solidFill>
                  <a:prstClr val="white"/>
                </a:solidFill>
                <a:cs typeface="Arial" pitchFamily="34" charset="0"/>
              </a:rPr>
              <a:t>(к соответствующему периоду 2014 года)</a:t>
            </a:r>
            <a:endParaRPr lang="ru-RU" sz="2000" kern="100" cap="all" spc="-2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3" name="Номер слайда 1"/>
          <p:cNvSpPr txBox="1">
            <a:spLocks/>
          </p:cNvSpPr>
          <p:nvPr/>
        </p:nvSpPr>
        <p:spPr>
          <a:xfrm>
            <a:off x="346042" y="0"/>
            <a:ext cx="928694" cy="923111"/>
          </a:xfrm>
          <a:prstGeom prst="rect">
            <a:avLst/>
          </a:prstGeom>
        </p:spPr>
        <p:txBody>
          <a:bodyPr vert="horz" lIns="104269" tIns="52135" rIns="104269" bIns="52135" rtlCol="0" anchor="ctr"/>
          <a:lstStyle/>
          <a:p>
            <a:pPr algn="ctr" defTabSz="1042688">
              <a:defRPr/>
            </a:pPr>
            <a:endParaRPr lang="ru-RU" sz="1000" dirty="0">
              <a:solidFill>
                <a:prstClr val="white"/>
              </a:solidFill>
              <a:latin typeface="Calibri Light" pitchFamily="34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1188627" y="3577942"/>
            <a:ext cx="8908383" cy="21761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1659646" y="1826090"/>
            <a:ext cx="8451838" cy="0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194572" y="1843163"/>
            <a:ext cx="0" cy="5064808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6200000">
            <a:off x="529915" y="6085662"/>
            <a:ext cx="1489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низкий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 rot="16200000">
            <a:off x="421022" y="4325505"/>
            <a:ext cx="1564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16200000">
            <a:off x="562057" y="2660821"/>
            <a:ext cx="1255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высокий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19555" y="1437281"/>
            <a:ext cx="1564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низкий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58053" y="1417578"/>
            <a:ext cx="1564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средний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92911" y="1437282"/>
            <a:ext cx="1564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высокий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1274736" y="5387158"/>
            <a:ext cx="8968507" cy="24548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7428617" y="1843163"/>
            <a:ext cx="0" cy="5064808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2014671" y="3987477"/>
            <a:ext cx="148407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42688">
              <a:lnSpc>
                <a:spcPts val="1200"/>
              </a:lnSpc>
              <a:spcBef>
                <a:spcPts val="600"/>
              </a:spcBef>
            </a:pPr>
            <a:endParaRPr lang="ru-RU" sz="1400" b="1" dirty="0" smtClean="0">
              <a:cs typeface="Arial" charset="0"/>
            </a:endParaRPr>
          </a:p>
          <a:p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1849080" y="7093615"/>
            <a:ext cx="209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Условные обозначения:</a:t>
            </a:r>
            <a:endParaRPr lang="ru-RU" sz="1400" dirty="0"/>
          </a:p>
        </p:txBody>
      </p:sp>
      <p:sp>
        <p:nvSpPr>
          <p:cNvPr id="78" name="Овал 77"/>
          <p:cNvSpPr/>
          <p:nvPr/>
        </p:nvSpPr>
        <p:spPr>
          <a:xfrm>
            <a:off x="3908032" y="7065737"/>
            <a:ext cx="1152128" cy="176359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922897" y="7276240"/>
            <a:ext cx="1152127" cy="173158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0" name="Picture 6" descr="D:\DOCUMENT\Desktop\1111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49" y="7243848"/>
            <a:ext cx="209861" cy="20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7" descr="D:\DOCUMENT\Desktop\giu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059" y="6997134"/>
            <a:ext cx="217051" cy="2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94221" y="7002919"/>
            <a:ext cx="2455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улучшение 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динамики 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развития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ухудшение 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динамики развития</a:t>
            </a:r>
            <a:endParaRPr lang="ru-RU" sz="12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7872148" y="6972224"/>
            <a:ext cx="217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снижение 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уровня 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развития</a:t>
            </a:r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рост уровня 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развития</a:t>
            </a:r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" name="AutoShape 4"/>
          <p:cNvSpPr>
            <a:spLocks noChangeArrowheads="1"/>
          </p:cNvSpPr>
          <p:nvPr/>
        </p:nvSpPr>
        <p:spPr bwMode="auto">
          <a:xfrm>
            <a:off x="810399" y="1101194"/>
            <a:ext cx="8209440" cy="473768"/>
          </a:xfrm>
          <a:prstGeom prst="rightArrow">
            <a:avLst>
              <a:gd name="adj1" fmla="val 50000"/>
              <a:gd name="adj2" fmla="val 341667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576" tIns="45288" rIns="90576" bIns="45288" numCol="1" anchor="t" anchorCtr="0" compatLnSpc="1">
            <a:prstTxWarp prst="textNoShape">
              <a:avLst/>
            </a:prstTxWarp>
          </a:bodyPr>
          <a:lstStyle/>
          <a:p>
            <a:pPr defTabSz="9057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65443" y="1101194"/>
            <a:ext cx="554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450" dirty="0">
                <a:solidFill>
                  <a:schemeClr val="bg1"/>
                </a:solidFill>
              </a:rPr>
              <a:t>п</a:t>
            </a:r>
            <a:r>
              <a:rPr lang="ru-RU" sz="2000" b="1" spc="450" dirty="0" smtClean="0">
                <a:solidFill>
                  <a:schemeClr val="bg1"/>
                </a:solidFill>
              </a:rPr>
              <a:t>о </a:t>
            </a:r>
            <a:r>
              <a:rPr lang="ru-RU" sz="2000" b="1" spc="450" dirty="0">
                <a:solidFill>
                  <a:schemeClr val="bg1"/>
                </a:solidFill>
              </a:rPr>
              <a:t>динамике развития</a:t>
            </a:r>
          </a:p>
        </p:txBody>
      </p:sp>
      <p:sp>
        <p:nvSpPr>
          <p:cNvPr id="96" name="AutoShape 4"/>
          <p:cNvSpPr>
            <a:spLocks noChangeArrowheads="1"/>
          </p:cNvSpPr>
          <p:nvPr/>
        </p:nvSpPr>
        <p:spPr bwMode="auto">
          <a:xfrm rot="16200000">
            <a:off x="-2135700" y="3951289"/>
            <a:ext cx="5449007" cy="464357"/>
          </a:xfrm>
          <a:prstGeom prst="rightArrow">
            <a:avLst>
              <a:gd name="adj1" fmla="val 50000"/>
              <a:gd name="adj2" fmla="val 341667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576" tIns="45288" rIns="90576" bIns="45288" numCol="1" anchor="t" anchorCtr="0" compatLnSpc="1">
            <a:prstTxWarp prst="textNoShape">
              <a:avLst/>
            </a:prstTxWarp>
          </a:bodyPr>
          <a:lstStyle/>
          <a:p>
            <a:pPr defTabSz="90572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TextBox 99"/>
          <p:cNvSpPr txBox="1"/>
          <p:nvPr/>
        </p:nvSpPr>
        <p:spPr>
          <a:xfrm rot="16200000">
            <a:off x="-1654571" y="4145821"/>
            <a:ext cx="442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170" dirty="0">
                <a:solidFill>
                  <a:schemeClr val="bg1"/>
                </a:solidFill>
              </a:rPr>
              <a:t>п</a:t>
            </a:r>
            <a:r>
              <a:rPr lang="ru-RU" sz="2000" b="1" spc="170" dirty="0" smtClean="0">
                <a:solidFill>
                  <a:schemeClr val="bg1"/>
                </a:solidFill>
              </a:rPr>
              <a:t>о</a:t>
            </a:r>
            <a:r>
              <a:rPr lang="ru-RU" sz="2000" spc="170" dirty="0" smtClean="0">
                <a:solidFill>
                  <a:schemeClr val="bg1"/>
                </a:solidFill>
              </a:rPr>
              <a:t> </a:t>
            </a:r>
            <a:r>
              <a:rPr lang="ru-RU" sz="2000" b="1" spc="170" dirty="0" smtClean="0">
                <a:solidFill>
                  <a:schemeClr val="bg1"/>
                </a:solidFill>
              </a:rPr>
              <a:t>уровню</a:t>
            </a:r>
            <a:r>
              <a:rPr lang="ru-RU" sz="2000" spc="170" dirty="0" smtClean="0">
                <a:solidFill>
                  <a:schemeClr val="bg1"/>
                </a:solidFill>
              </a:rPr>
              <a:t> </a:t>
            </a:r>
            <a:r>
              <a:rPr lang="ru-RU" sz="2000" b="1" spc="170" dirty="0" smtClean="0">
                <a:solidFill>
                  <a:schemeClr val="bg1"/>
                </a:solidFill>
              </a:rPr>
              <a:t>развития</a:t>
            </a:r>
            <a:endParaRPr lang="ru-RU" sz="2000" b="1" spc="170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07240" y="2229384"/>
            <a:ext cx="2038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Кинельский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Красноярский</a:t>
            </a:r>
          </a:p>
          <a:p>
            <a:pPr algn="ctr"/>
            <a:r>
              <a:rPr lang="ru-RU" sz="1400" b="1" dirty="0" smtClean="0"/>
              <a:t>Ставропольский</a:t>
            </a:r>
          </a:p>
          <a:p>
            <a:pPr algn="ctr"/>
            <a:endParaRPr lang="ru-RU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132930" y="2460332"/>
            <a:ext cx="149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Волжский</a:t>
            </a:r>
          </a:p>
          <a:p>
            <a:pPr algn="ctr"/>
            <a:r>
              <a:rPr lang="ru-RU" sz="1400" b="1" dirty="0" err="1" smtClean="0"/>
              <a:t>Нефтегорский</a:t>
            </a:r>
            <a:endParaRPr lang="ru-RU" sz="1400" b="1" dirty="0" smtClean="0"/>
          </a:p>
        </p:txBody>
      </p:sp>
      <p:sp>
        <p:nvSpPr>
          <p:cNvPr id="50" name="Прямоугольник 49"/>
          <p:cNvSpPr/>
          <p:nvPr/>
        </p:nvSpPr>
        <p:spPr>
          <a:xfrm>
            <a:off x="7732406" y="2449755"/>
            <a:ext cx="25079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err="1"/>
              <a:t>Безенчукский</a:t>
            </a:r>
            <a:endParaRPr lang="ru-RU" sz="1400" b="1" dirty="0"/>
          </a:p>
          <a:p>
            <a:pPr algn="ctr">
              <a:defRPr/>
            </a:pPr>
            <a:r>
              <a:rPr lang="ru-RU" sz="1400" b="1" dirty="0" err="1"/>
              <a:t>Кинель</a:t>
            </a:r>
            <a:r>
              <a:rPr lang="ru-RU" sz="1400" b="1" dirty="0"/>
              <a:t>-Черкасский</a:t>
            </a:r>
          </a:p>
          <a:p>
            <a:pPr algn="ctr">
              <a:defRPr/>
            </a:pPr>
            <a:r>
              <a:rPr lang="ru-RU" sz="1400" b="1" dirty="0" err="1"/>
              <a:t>Кошкинский</a:t>
            </a:r>
            <a:r>
              <a:rPr lang="ru-RU" sz="1400" b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7240" y="4183467"/>
            <a:ext cx="1953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err="1" smtClean="0">
                <a:cs typeface="Arial" charset="0"/>
              </a:rPr>
              <a:t>Большечерниговский</a:t>
            </a:r>
            <a:endParaRPr lang="ru-RU" sz="1400" b="1" dirty="0" smtClean="0">
              <a:cs typeface="Arial" charset="0"/>
            </a:endParaRPr>
          </a:p>
          <a:p>
            <a:pPr algn="ctr">
              <a:defRPr/>
            </a:pPr>
            <a:r>
              <a:rPr lang="ru-RU" sz="1400" b="1" dirty="0" err="1" smtClean="0">
                <a:cs typeface="Arial" charset="0"/>
              </a:rPr>
              <a:t>Елховский</a:t>
            </a:r>
            <a:endParaRPr lang="ru-RU" sz="1400" b="1" dirty="0" smtClean="0">
              <a:cs typeface="Arial" charset="0"/>
            </a:endParaRPr>
          </a:p>
          <a:p>
            <a:pPr algn="ctr">
              <a:defRPr/>
            </a:pPr>
            <a:r>
              <a:rPr lang="ru-RU" sz="1400" b="1" dirty="0" err="1" smtClean="0">
                <a:cs typeface="Arial" charset="0"/>
              </a:rPr>
              <a:t>Похвистневский</a:t>
            </a:r>
            <a:endParaRPr lang="ru-RU" sz="1400" b="1" dirty="0">
              <a:cs typeface="Arial" charset="0"/>
            </a:endParaRPr>
          </a:p>
          <a:p>
            <a:pPr algn="ctr">
              <a:defRPr/>
            </a:pPr>
            <a:r>
              <a:rPr lang="ru-RU" sz="1400" b="1" dirty="0" err="1">
                <a:cs typeface="Arial" charset="0"/>
              </a:rPr>
              <a:t>Сызранский</a:t>
            </a:r>
            <a:endParaRPr lang="ru-RU" sz="1400" b="1" dirty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2554" y="4118281"/>
            <a:ext cx="16460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 err="1" smtClean="0">
                <a:cs typeface="Arial" charset="0"/>
              </a:rPr>
              <a:t>Богатовский</a:t>
            </a:r>
            <a:endParaRPr lang="ru-RU" sz="1400" b="1" dirty="0" smtClean="0">
              <a:cs typeface="Arial" charset="0"/>
            </a:endParaRPr>
          </a:p>
          <a:p>
            <a:pPr algn="ctr">
              <a:defRPr/>
            </a:pPr>
            <a:r>
              <a:rPr lang="ru-RU" sz="1400" b="1" dirty="0" err="1" smtClean="0">
                <a:cs typeface="Arial" charset="0"/>
              </a:rPr>
              <a:t>Большеглушицкий</a:t>
            </a:r>
            <a:endParaRPr lang="ru-RU" sz="1400" b="1" dirty="0" smtClean="0">
              <a:cs typeface="Arial" charset="0"/>
            </a:endParaRPr>
          </a:p>
          <a:p>
            <a:pPr algn="ctr">
              <a:defRPr/>
            </a:pPr>
            <a:r>
              <a:rPr lang="ru-RU" sz="1400" b="1" dirty="0" err="1" smtClean="0">
                <a:cs typeface="Arial" charset="0"/>
              </a:rPr>
              <a:t>Клявлинский</a:t>
            </a:r>
            <a:endParaRPr lang="ru-RU" sz="1400" b="1" dirty="0"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6468" y="3924647"/>
            <a:ext cx="1814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cs typeface="Arial" charset="0"/>
              </a:rPr>
              <a:t>Сергиевский</a:t>
            </a:r>
          </a:p>
          <a:p>
            <a:pPr algn="ctr">
              <a:defRPr/>
            </a:pPr>
            <a:r>
              <a:rPr lang="ru-RU" sz="1400" b="1" dirty="0" err="1" smtClean="0">
                <a:cs typeface="Arial" charset="0"/>
              </a:rPr>
              <a:t>Хворостянский</a:t>
            </a:r>
            <a:endParaRPr lang="ru-RU" sz="1400" b="1" dirty="0" smtClean="0">
              <a:cs typeface="Arial" charset="0"/>
            </a:endParaRPr>
          </a:p>
          <a:p>
            <a:pPr algn="ctr">
              <a:defRPr/>
            </a:pPr>
            <a:r>
              <a:rPr lang="ru-RU" sz="1400" b="1" dirty="0" err="1" smtClean="0">
                <a:cs typeface="Arial" charset="0"/>
              </a:rPr>
              <a:t>Челно-Вершинский</a:t>
            </a:r>
            <a:endParaRPr lang="ru-RU" sz="1400" b="1" dirty="0">
              <a:cs typeface="Arial" charset="0"/>
            </a:endParaRPr>
          </a:p>
        </p:txBody>
      </p:sp>
      <p:pic>
        <p:nvPicPr>
          <p:cNvPr id="63" name="Picture 6" descr="D:\DOCUMENT\Desktop\1111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76" y="4194284"/>
            <a:ext cx="209861" cy="20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D:\DOCUMENT\Desktop\1111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53" y="4591686"/>
            <a:ext cx="209861" cy="20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D:\DOCUMENT\Desktop\1111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82" y="2506728"/>
            <a:ext cx="209861" cy="20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99822" y="5852938"/>
            <a:ext cx="1930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400" b="1" dirty="0" err="1">
                <a:cs typeface="Arial" charset="0"/>
              </a:rPr>
              <a:t>Исаклинский</a:t>
            </a:r>
            <a:endParaRPr lang="ru-RU" sz="1400" b="1" dirty="0">
              <a:cs typeface="Arial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400" b="1" dirty="0" err="1">
                <a:cs typeface="Arial" charset="0"/>
              </a:rPr>
              <a:t>Шенталинский</a:t>
            </a:r>
            <a:endParaRPr lang="ru-RU" sz="1400" b="1" dirty="0">
              <a:cs typeface="Arial" charset="0"/>
            </a:endParaRPr>
          </a:p>
        </p:txBody>
      </p:sp>
      <p:pic>
        <p:nvPicPr>
          <p:cNvPr id="67" name="Picture 7" descr="D:\DOCUMENT\Desktop\giu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35" y="5897496"/>
            <a:ext cx="217051" cy="2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7" descr="D:\DOCUMENT\Desktop\giu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87" y="6118118"/>
            <a:ext cx="217051" cy="2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 descr="D:\DOCUMENT\Desktop\giu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53" y="4179406"/>
            <a:ext cx="217051" cy="2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58054" y="5596505"/>
            <a:ext cx="14201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cs typeface="Arial" charset="0"/>
              </a:rPr>
              <a:t>Борский</a:t>
            </a:r>
          </a:p>
          <a:p>
            <a:pPr algn="ctr">
              <a:defRPr/>
            </a:pPr>
            <a:r>
              <a:rPr lang="ru-RU" sz="1400" b="1" dirty="0" err="1" smtClean="0">
                <a:cs typeface="Arial" charset="0"/>
              </a:rPr>
              <a:t>Камышлинский</a:t>
            </a:r>
            <a:endParaRPr lang="ru-RU" sz="1400" b="1" dirty="0" smtClean="0">
              <a:cs typeface="Arial" charset="0"/>
            </a:endParaRPr>
          </a:p>
          <a:p>
            <a:pPr algn="ctr">
              <a:defRPr/>
            </a:pPr>
            <a:r>
              <a:rPr lang="ru-RU" sz="1400" b="1" dirty="0" err="1" smtClean="0">
                <a:cs typeface="Arial" charset="0"/>
              </a:rPr>
              <a:t>Шигонский</a:t>
            </a:r>
            <a:endParaRPr lang="ru-RU" sz="1400" b="1" dirty="0"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61332" y="5781038"/>
            <a:ext cx="2025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cs typeface="Arial" charset="0"/>
              </a:rPr>
              <a:t>Алексеевский</a:t>
            </a:r>
          </a:p>
          <a:p>
            <a:pPr algn="ctr">
              <a:defRPr/>
            </a:pPr>
            <a:r>
              <a:rPr lang="ru-RU" sz="1400" b="1" dirty="0" smtClean="0">
                <a:cs typeface="Arial" charset="0"/>
              </a:rPr>
              <a:t>Красноармейский</a:t>
            </a:r>
            <a:endParaRPr lang="ru-RU" sz="1400" b="1" dirty="0">
              <a:cs typeface="Arial" charset="0"/>
            </a:endParaRPr>
          </a:p>
          <a:p>
            <a:pPr algn="ctr">
              <a:defRPr/>
            </a:pPr>
            <a:r>
              <a:rPr lang="ru-RU" sz="1400" b="1" dirty="0" err="1" smtClean="0">
                <a:cs typeface="Arial" charset="0"/>
              </a:rPr>
              <a:t>Пестравский</a:t>
            </a:r>
            <a:endParaRPr lang="ru-RU" sz="1400" b="1" dirty="0" smtClean="0">
              <a:cs typeface="Arial" charset="0"/>
            </a:endParaRPr>
          </a:p>
          <a:p>
            <a:pPr algn="ctr">
              <a:defRPr/>
            </a:pPr>
            <a:r>
              <a:rPr lang="ru-RU" sz="1400" b="1" dirty="0" smtClean="0">
                <a:cs typeface="Arial" charset="0"/>
              </a:rPr>
              <a:t>Приволжский</a:t>
            </a:r>
            <a:endParaRPr lang="ru-RU" sz="1400" b="1" dirty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94F8-5897-45E3-9422-1E32F7B71C9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8912</TotalTime>
  <Words>720</Words>
  <Application>Microsoft Office PowerPoint</Application>
  <PresentationFormat>Произвольный</PresentationFormat>
  <Paragraphs>130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Нормативно-правовая база,  регламентирующая систему «стимулирующих субсидий»</vt:lpstr>
      <vt:lpstr>Количество установленных показателей, оцениваемых при предоставлении «стимулирующих субсидий», на 2015 год</vt:lpstr>
      <vt:lpstr>Перечень показателей, оцениваемых при предоставлении «стимулирующих субсидий» по городским и сельским поселениям</vt:lpstr>
      <vt:lpstr>Итоги выполнения поселениями Самарской области показателей, оцениваемых при предоставлении «стимулирующих субсидий»,  за 1 полугодие 2015 года</vt:lpstr>
      <vt:lpstr>Корректировка показателей, оцениваемых при предоставлении «стимулирующих субсидий» (курируемых МЭРИТ СО)</vt:lpstr>
      <vt:lpstr>О мерах господдержки малого и среднего предпринимательства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Михайлец</cp:lastModifiedBy>
  <cp:revision>1234</cp:revision>
  <cp:lastPrinted>2015-07-27T11:45:36Z</cp:lastPrinted>
  <dcterms:created xsi:type="dcterms:W3CDTF">2013-11-19T09:59:33Z</dcterms:created>
  <dcterms:modified xsi:type="dcterms:W3CDTF">2015-08-17T06:44:36Z</dcterms:modified>
</cp:coreProperties>
</file>